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1DE51B-6AC8-4C8B-8B58-05DD0D13758A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hr-HR"/>
        </a:p>
      </dgm:t>
    </dgm:pt>
    <dgm:pt modelId="{0E99EF29-4A56-4393-BC28-8B1FFAEDCC72}">
      <dgm:prSet phldrT="[Tekst]" custT="1"/>
      <dgm:spPr/>
      <dgm:t>
        <a:bodyPr/>
        <a:lstStyle/>
        <a:p>
          <a:r>
            <a:rPr lang="hr-HR" sz="2200" dirty="0"/>
            <a:t>Android sustav</a:t>
          </a:r>
        </a:p>
      </dgm:t>
    </dgm:pt>
    <dgm:pt modelId="{A2FEBA00-07E8-4D52-A0B1-BD40F576352A}" type="parTrans" cxnId="{BD5E8F7B-BB30-4DCF-A7CB-CCA5DAA5F251}">
      <dgm:prSet/>
      <dgm:spPr/>
      <dgm:t>
        <a:bodyPr/>
        <a:lstStyle/>
        <a:p>
          <a:endParaRPr lang="hr-HR"/>
        </a:p>
      </dgm:t>
    </dgm:pt>
    <dgm:pt modelId="{D13D077B-60CE-4ABA-AF66-003CCF2014A2}" type="sibTrans" cxnId="{BD5E8F7B-BB30-4DCF-A7CB-CCA5DAA5F251}">
      <dgm:prSet/>
      <dgm:spPr/>
      <dgm:t>
        <a:bodyPr/>
        <a:lstStyle/>
        <a:p>
          <a:endParaRPr lang="hr-HR"/>
        </a:p>
      </dgm:t>
    </dgm:pt>
    <dgm:pt modelId="{AF0CBF75-A8B4-423A-A78D-919934FC9150}">
      <dgm:prSet phldrT="[Tekst]" custT="1"/>
      <dgm:spPr/>
      <dgm:t>
        <a:bodyPr/>
        <a:lstStyle/>
        <a:p>
          <a:r>
            <a:rPr lang="hr-HR" sz="2200" dirty="0"/>
            <a:t>Kotlin</a:t>
          </a:r>
        </a:p>
      </dgm:t>
    </dgm:pt>
    <dgm:pt modelId="{C31BC5FD-A1DE-4AC9-B7A4-E154FBAA6C20}" type="parTrans" cxnId="{89D052EF-2B0C-4706-A1A3-3E3BFFB12C86}">
      <dgm:prSet/>
      <dgm:spPr/>
      <dgm:t>
        <a:bodyPr/>
        <a:lstStyle/>
        <a:p>
          <a:endParaRPr lang="hr-HR"/>
        </a:p>
      </dgm:t>
    </dgm:pt>
    <dgm:pt modelId="{EA3D3985-228A-4631-80D3-9A752DFEE949}" type="sibTrans" cxnId="{89D052EF-2B0C-4706-A1A3-3E3BFFB12C86}">
      <dgm:prSet/>
      <dgm:spPr/>
      <dgm:t>
        <a:bodyPr/>
        <a:lstStyle/>
        <a:p>
          <a:endParaRPr lang="hr-HR"/>
        </a:p>
      </dgm:t>
    </dgm:pt>
    <dgm:pt modelId="{CE534169-285A-448C-B11C-6A8DFC99B117}">
      <dgm:prSet phldrT="[Tekst]" custT="1"/>
      <dgm:spPr/>
      <dgm:t>
        <a:bodyPr/>
        <a:lstStyle/>
        <a:p>
          <a:pPr>
            <a:spcAft>
              <a:spcPts val="300"/>
            </a:spcAft>
          </a:pPr>
          <a:r>
            <a:rPr lang="hr-HR" sz="2200" dirty="0"/>
            <a:t>Aplikacija</a:t>
          </a:r>
        </a:p>
        <a:p>
          <a:pPr>
            <a:spcAft>
              <a:spcPts val="300"/>
            </a:spcAft>
          </a:pPr>
          <a:r>
            <a:rPr lang="hr-HR" sz="2200" dirty="0"/>
            <a:t>„Hello World!”</a:t>
          </a:r>
        </a:p>
      </dgm:t>
    </dgm:pt>
    <dgm:pt modelId="{F2093392-5963-4FDF-948B-94CCF6F4891B}" type="parTrans" cxnId="{5CEE078B-E098-404E-8442-F8A7611E9102}">
      <dgm:prSet/>
      <dgm:spPr/>
      <dgm:t>
        <a:bodyPr/>
        <a:lstStyle/>
        <a:p>
          <a:endParaRPr lang="hr-HR"/>
        </a:p>
      </dgm:t>
    </dgm:pt>
    <dgm:pt modelId="{F572BD3E-FB2E-4CED-89A6-D60BB35C0D9B}" type="sibTrans" cxnId="{5CEE078B-E098-404E-8442-F8A7611E9102}">
      <dgm:prSet/>
      <dgm:spPr/>
      <dgm:t>
        <a:bodyPr/>
        <a:lstStyle/>
        <a:p>
          <a:endParaRPr lang="hr-HR"/>
        </a:p>
      </dgm:t>
    </dgm:pt>
    <dgm:pt modelId="{B38AAFCE-DC34-4049-9503-10174C4E231B}">
      <dgm:prSet custT="1"/>
      <dgm:spPr/>
      <dgm:t>
        <a:bodyPr/>
        <a:lstStyle/>
        <a:p>
          <a:r>
            <a:rPr lang="hr-HR" sz="2200" dirty="0"/>
            <a:t>Uvod u Android</a:t>
          </a:r>
        </a:p>
      </dgm:t>
    </dgm:pt>
    <dgm:pt modelId="{85EE9017-995E-4A3A-99BC-D6073DD2109E}" type="parTrans" cxnId="{EEA5D8D3-76AD-4D57-B4B4-9C351BABAF1B}">
      <dgm:prSet/>
      <dgm:spPr/>
      <dgm:t>
        <a:bodyPr/>
        <a:lstStyle/>
        <a:p>
          <a:endParaRPr lang="hr-HR"/>
        </a:p>
      </dgm:t>
    </dgm:pt>
    <dgm:pt modelId="{EC84537B-E080-4B87-89B9-90B0F54DC4BE}" type="sibTrans" cxnId="{EEA5D8D3-76AD-4D57-B4B4-9C351BABAF1B}">
      <dgm:prSet/>
      <dgm:spPr/>
      <dgm:t>
        <a:bodyPr/>
        <a:lstStyle/>
        <a:p>
          <a:endParaRPr lang="hr-HR"/>
        </a:p>
      </dgm:t>
    </dgm:pt>
    <dgm:pt modelId="{9BE9DD7F-5256-419D-BB83-043E5F465EC9}">
      <dgm:prSet custT="1"/>
      <dgm:spPr/>
      <dgm:t>
        <a:bodyPr/>
        <a:lstStyle/>
        <a:p>
          <a:r>
            <a:rPr lang="hr-HR" sz="2200" dirty="0"/>
            <a:t>Android Studio</a:t>
          </a:r>
        </a:p>
      </dgm:t>
    </dgm:pt>
    <dgm:pt modelId="{2FE134DB-5257-4BB1-A470-B133A8AEADE2}" type="parTrans" cxnId="{BD4A0283-C9FA-4C36-91F8-CDBAA2A0D88B}">
      <dgm:prSet/>
      <dgm:spPr/>
      <dgm:t>
        <a:bodyPr/>
        <a:lstStyle/>
        <a:p>
          <a:endParaRPr lang="hr-HR"/>
        </a:p>
      </dgm:t>
    </dgm:pt>
    <dgm:pt modelId="{1FBB9154-DECC-422F-BD00-0C287B475A27}" type="sibTrans" cxnId="{BD4A0283-C9FA-4C36-91F8-CDBAA2A0D88B}">
      <dgm:prSet/>
      <dgm:spPr/>
      <dgm:t>
        <a:bodyPr/>
        <a:lstStyle/>
        <a:p>
          <a:endParaRPr lang="hr-HR"/>
        </a:p>
      </dgm:t>
    </dgm:pt>
    <dgm:pt modelId="{59E9B1B8-E712-448A-99C8-1038DDDB5EDE}">
      <dgm:prSet/>
      <dgm:spPr/>
      <dgm:t>
        <a:bodyPr/>
        <a:lstStyle/>
        <a:p>
          <a:r>
            <a:rPr lang="hr-HR" dirty="0"/>
            <a:t>Testiranje aplikacije</a:t>
          </a:r>
        </a:p>
      </dgm:t>
    </dgm:pt>
    <dgm:pt modelId="{0A7C0678-2E29-441B-A3FF-DAFFA99C060C}" type="parTrans" cxnId="{F550CE52-5D97-48A1-850B-1A6B9B4A6556}">
      <dgm:prSet/>
      <dgm:spPr/>
      <dgm:t>
        <a:bodyPr/>
        <a:lstStyle/>
        <a:p>
          <a:endParaRPr lang="hr-HR"/>
        </a:p>
      </dgm:t>
    </dgm:pt>
    <dgm:pt modelId="{4E90ABE9-4D91-4DD2-AFBA-0DC729ED6569}" type="sibTrans" cxnId="{F550CE52-5D97-48A1-850B-1A6B9B4A6556}">
      <dgm:prSet/>
      <dgm:spPr/>
      <dgm:t>
        <a:bodyPr/>
        <a:lstStyle/>
        <a:p>
          <a:endParaRPr lang="hr-HR"/>
        </a:p>
      </dgm:t>
    </dgm:pt>
    <dgm:pt modelId="{4706A56F-3C42-41B8-9F96-88FEF99AE12F}">
      <dgm:prSet/>
      <dgm:spPr/>
      <dgm:t>
        <a:bodyPr/>
        <a:lstStyle/>
        <a:p>
          <a:r>
            <a:rPr lang="hr-HR" dirty="0"/>
            <a:t>Zaključak</a:t>
          </a:r>
        </a:p>
      </dgm:t>
    </dgm:pt>
    <dgm:pt modelId="{C46A7631-79D3-4B6D-9A62-F1FEF2721B9A}" type="parTrans" cxnId="{76AB23B0-AFCA-46EE-87F1-DE6D0B4C95E9}">
      <dgm:prSet/>
      <dgm:spPr/>
      <dgm:t>
        <a:bodyPr/>
        <a:lstStyle/>
        <a:p>
          <a:endParaRPr lang="hr-HR"/>
        </a:p>
      </dgm:t>
    </dgm:pt>
    <dgm:pt modelId="{FF28A075-FF46-4957-8D0A-8F25BD98B9B6}" type="sibTrans" cxnId="{76AB23B0-AFCA-46EE-87F1-DE6D0B4C95E9}">
      <dgm:prSet/>
      <dgm:spPr/>
      <dgm:t>
        <a:bodyPr/>
        <a:lstStyle/>
        <a:p>
          <a:endParaRPr lang="hr-HR"/>
        </a:p>
      </dgm:t>
    </dgm:pt>
    <dgm:pt modelId="{44A70BD1-6AC6-40DD-910F-1D2F550413B2}" type="pres">
      <dgm:prSet presAssocID="{B51DE51B-6AC8-4C8B-8B58-05DD0D13758A}" presName="Name0" presStyleCnt="0">
        <dgm:presLayoutVars>
          <dgm:dir/>
          <dgm:animLvl val="lvl"/>
          <dgm:resizeHandles val="exact"/>
        </dgm:presLayoutVars>
      </dgm:prSet>
      <dgm:spPr/>
    </dgm:pt>
    <dgm:pt modelId="{21FF3F7E-2B0C-4ED1-A2FF-64AEF69EE7D7}" type="pres">
      <dgm:prSet presAssocID="{B38AAFCE-DC34-4049-9503-10174C4E231B}" presName="linNode" presStyleCnt="0"/>
      <dgm:spPr/>
    </dgm:pt>
    <dgm:pt modelId="{B23F6659-F996-4400-82FF-4F6D1DCEA893}" type="pres">
      <dgm:prSet presAssocID="{B38AAFCE-DC34-4049-9503-10174C4E231B}" presName="parentText" presStyleLbl="node1" presStyleIdx="0" presStyleCnt="7" custScaleX="122902">
        <dgm:presLayoutVars>
          <dgm:chMax val="1"/>
          <dgm:bulletEnabled val="1"/>
        </dgm:presLayoutVars>
      </dgm:prSet>
      <dgm:spPr/>
    </dgm:pt>
    <dgm:pt modelId="{758FB25D-E8A8-4CC1-A995-19B5631B6A13}" type="pres">
      <dgm:prSet presAssocID="{EC84537B-E080-4B87-89B9-90B0F54DC4BE}" presName="sp" presStyleCnt="0"/>
      <dgm:spPr/>
    </dgm:pt>
    <dgm:pt modelId="{F45D42D1-6852-47CD-9055-076EA90CB4A5}" type="pres">
      <dgm:prSet presAssocID="{0E99EF29-4A56-4393-BC28-8B1FFAEDCC72}" presName="linNode" presStyleCnt="0"/>
      <dgm:spPr/>
    </dgm:pt>
    <dgm:pt modelId="{5519EE7B-C2FF-46A3-BF0B-F48D094A859F}" type="pres">
      <dgm:prSet presAssocID="{0E99EF29-4A56-4393-BC28-8B1FFAEDCC72}" presName="parentText" presStyleLbl="node1" presStyleIdx="1" presStyleCnt="7" custScaleX="123901">
        <dgm:presLayoutVars>
          <dgm:chMax val="1"/>
          <dgm:bulletEnabled val="1"/>
        </dgm:presLayoutVars>
      </dgm:prSet>
      <dgm:spPr/>
    </dgm:pt>
    <dgm:pt modelId="{AF71CD7A-6C04-4FF3-880F-F3AB410E5D19}" type="pres">
      <dgm:prSet presAssocID="{D13D077B-60CE-4ABA-AF66-003CCF2014A2}" presName="sp" presStyleCnt="0"/>
      <dgm:spPr/>
    </dgm:pt>
    <dgm:pt modelId="{4C6F4692-5F3B-47C5-8C6F-96FA75E7ACDF}" type="pres">
      <dgm:prSet presAssocID="{9BE9DD7F-5256-419D-BB83-043E5F465EC9}" presName="linNode" presStyleCnt="0"/>
      <dgm:spPr/>
    </dgm:pt>
    <dgm:pt modelId="{06800C17-A8C5-4C37-A991-976015C645BF}" type="pres">
      <dgm:prSet presAssocID="{9BE9DD7F-5256-419D-BB83-043E5F465EC9}" presName="parentText" presStyleLbl="node1" presStyleIdx="2" presStyleCnt="7" custScaleX="121903">
        <dgm:presLayoutVars>
          <dgm:chMax val="1"/>
          <dgm:bulletEnabled val="1"/>
        </dgm:presLayoutVars>
      </dgm:prSet>
      <dgm:spPr/>
    </dgm:pt>
    <dgm:pt modelId="{CE240CC0-F521-4839-8794-A67C97B0C08D}" type="pres">
      <dgm:prSet presAssocID="{1FBB9154-DECC-422F-BD00-0C287B475A27}" presName="sp" presStyleCnt="0"/>
      <dgm:spPr/>
    </dgm:pt>
    <dgm:pt modelId="{BD907197-5437-4FC4-B596-911BF3606661}" type="pres">
      <dgm:prSet presAssocID="{AF0CBF75-A8B4-423A-A78D-919934FC9150}" presName="linNode" presStyleCnt="0"/>
      <dgm:spPr/>
    </dgm:pt>
    <dgm:pt modelId="{66A62B74-D7D3-4CC2-B23E-AC2E1F473828}" type="pres">
      <dgm:prSet presAssocID="{AF0CBF75-A8B4-423A-A78D-919934FC9150}" presName="parentText" presStyleLbl="node1" presStyleIdx="3" presStyleCnt="7" custScaleX="121982">
        <dgm:presLayoutVars>
          <dgm:chMax val="1"/>
          <dgm:bulletEnabled val="1"/>
        </dgm:presLayoutVars>
      </dgm:prSet>
      <dgm:spPr/>
    </dgm:pt>
    <dgm:pt modelId="{43B93A1F-670B-441B-B7D6-A0EE3FC48D53}" type="pres">
      <dgm:prSet presAssocID="{EA3D3985-228A-4631-80D3-9A752DFEE949}" presName="sp" presStyleCnt="0"/>
      <dgm:spPr/>
    </dgm:pt>
    <dgm:pt modelId="{61EDCF7F-640E-4110-A411-46CD046FF316}" type="pres">
      <dgm:prSet presAssocID="{CE534169-285A-448C-B11C-6A8DFC99B117}" presName="linNode" presStyleCnt="0"/>
      <dgm:spPr/>
    </dgm:pt>
    <dgm:pt modelId="{122EA070-6FED-4430-81B0-362BCBC15EA6}" type="pres">
      <dgm:prSet presAssocID="{CE534169-285A-448C-B11C-6A8DFC99B117}" presName="parentText" presStyleLbl="node1" presStyleIdx="4" presStyleCnt="7" custScaleX="118825">
        <dgm:presLayoutVars>
          <dgm:chMax val="1"/>
          <dgm:bulletEnabled val="1"/>
        </dgm:presLayoutVars>
      </dgm:prSet>
      <dgm:spPr/>
    </dgm:pt>
    <dgm:pt modelId="{DD99A7F4-260D-43E2-B757-6A1AD4466DFC}" type="pres">
      <dgm:prSet presAssocID="{F572BD3E-FB2E-4CED-89A6-D60BB35C0D9B}" presName="sp" presStyleCnt="0"/>
      <dgm:spPr/>
    </dgm:pt>
    <dgm:pt modelId="{7CE0ABA8-9D6A-41CF-8BC7-4FB93A50275A}" type="pres">
      <dgm:prSet presAssocID="{59E9B1B8-E712-448A-99C8-1038DDDB5EDE}" presName="linNode" presStyleCnt="0"/>
      <dgm:spPr/>
    </dgm:pt>
    <dgm:pt modelId="{5BAC2A1F-7E5B-4187-9808-C27391240564}" type="pres">
      <dgm:prSet presAssocID="{59E9B1B8-E712-448A-99C8-1038DDDB5EDE}" presName="parentText" presStyleLbl="node1" presStyleIdx="5" presStyleCnt="7" custScaleX="118824" custLinFactNeighborY="172">
        <dgm:presLayoutVars>
          <dgm:chMax val="1"/>
          <dgm:bulletEnabled val="1"/>
        </dgm:presLayoutVars>
      </dgm:prSet>
      <dgm:spPr/>
    </dgm:pt>
    <dgm:pt modelId="{760F14B8-14A8-4D5C-83BF-77AA8E9AE7D9}" type="pres">
      <dgm:prSet presAssocID="{4E90ABE9-4D91-4DD2-AFBA-0DC729ED6569}" presName="sp" presStyleCnt="0"/>
      <dgm:spPr/>
    </dgm:pt>
    <dgm:pt modelId="{2D1E713D-A475-4FF0-9761-A8AF0B839823}" type="pres">
      <dgm:prSet presAssocID="{4706A56F-3C42-41B8-9F96-88FEF99AE12F}" presName="linNode" presStyleCnt="0"/>
      <dgm:spPr/>
    </dgm:pt>
    <dgm:pt modelId="{63F52748-E966-42E2-9750-BC60AB526D5A}" type="pres">
      <dgm:prSet presAssocID="{4706A56F-3C42-41B8-9F96-88FEF99AE12F}" presName="parentText" presStyleLbl="node1" presStyleIdx="6" presStyleCnt="7" custScaleX="118985" custScaleY="105361">
        <dgm:presLayoutVars>
          <dgm:chMax val="1"/>
          <dgm:bulletEnabled val="1"/>
        </dgm:presLayoutVars>
      </dgm:prSet>
      <dgm:spPr/>
    </dgm:pt>
  </dgm:ptLst>
  <dgm:cxnLst>
    <dgm:cxn modelId="{F9BD6A07-4C6E-4F9D-9F30-FC270D1B6F82}" type="presOf" srcId="{B38AAFCE-DC34-4049-9503-10174C4E231B}" destId="{B23F6659-F996-4400-82FF-4F6D1DCEA893}" srcOrd="0" destOrd="0" presId="urn:microsoft.com/office/officeart/2005/8/layout/vList5"/>
    <dgm:cxn modelId="{2C83F808-7AB9-42AD-B648-272C17EF95CF}" type="presOf" srcId="{CE534169-285A-448C-B11C-6A8DFC99B117}" destId="{122EA070-6FED-4430-81B0-362BCBC15EA6}" srcOrd="0" destOrd="0" presId="urn:microsoft.com/office/officeart/2005/8/layout/vList5"/>
    <dgm:cxn modelId="{35F8350F-EA73-47CC-8F84-E74A252DF482}" type="presOf" srcId="{AF0CBF75-A8B4-423A-A78D-919934FC9150}" destId="{66A62B74-D7D3-4CC2-B23E-AC2E1F473828}" srcOrd="0" destOrd="0" presId="urn:microsoft.com/office/officeart/2005/8/layout/vList5"/>
    <dgm:cxn modelId="{F550CE52-5D97-48A1-850B-1A6B9B4A6556}" srcId="{B51DE51B-6AC8-4C8B-8B58-05DD0D13758A}" destId="{59E9B1B8-E712-448A-99C8-1038DDDB5EDE}" srcOrd="5" destOrd="0" parTransId="{0A7C0678-2E29-441B-A3FF-DAFFA99C060C}" sibTransId="{4E90ABE9-4D91-4DD2-AFBA-0DC729ED6569}"/>
    <dgm:cxn modelId="{7E6AC378-128A-46EC-A0A8-968EB8BC4D97}" type="presOf" srcId="{4706A56F-3C42-41B8-9F96-88FEF99AE12F}" destId="{63F52748-E966-42E2-9750-BC60AB526D5A}" srcOrd="0" destOrd="0" presId="urn:microsoft.com/office/officeart/2005/8/layout/vList5"/>
    <dgm:cxn modelId="{BD5E8F7B-BB30-4DCF-A7CB-CCA5DAA5F251}" srcId="{B51DE51B-6AC8-4C8B-8B58-05DD0D13758A}" destId="{0E99EF29-4A56-4393-BC28-8B1FFAEDCC72}" srcOrd="1" destOrd="0" parTransId="{A2FEBA00-07E8-4D52-A0B1-BD40F576352A}" sibTransId="{D13D077B-60CE-4ABA-AF66-003CCF2014A2}"/>
    <dgm:cxn modelId="{BD4A0283-C9FA-4C36-91F8-CDBAA2A0D88B}" srcId="{B51DE51B-6AC8-4C8B-8B58-05DD0D13758A}" destId="{9BE9DD7F-5256-419D-BB83-043E5F465EC9}" srcOrd="2" destOrd="0" parTransId="{2FE134DB-5257-4BB1-A470-B133A8AEADE2}" sibTransId="{1FBB9154-DECC-422F-BD00-0C287B475A27}"/>
    <dgm:cxn modelId="{5CEE078B-E098-404E-8442-F8A7611E9102}" srcId="{B51DE51B-6AC8-4C8B-8B58-05DD0D13758A}" destId="{CE534169-285A-448C-B11C-6A8DFC99B117}" srcOrd="4" destOrd="0" parTransId="{F2093392-5963-4FDF-948B-94CCF6F4891B}" sibTransId="{F572BD3E-FB2E-4CED-89A6-D60BB35C0D9B}"/>
    <dgm:cxn modelId="{2AB31199-C50B-4011-9886-81FD410F8C8C}" type="presOf" srcId="{9BE9DD7F-5256-419D-BB83-043E5F465EC9}" destId="{06800C17-A8C5-4C37-A991-976015C645BF}" srcOrd="0" destOrd="0" presId="urn:microsoft.com/office/officeart/2005/8/layout/vList5"/>
    <dgm:cxn modelId="{E6307C9B-7689-46BF-B3F0-CCC30A90CF04}" type="presOf" srcId="{B51DE51B-6AC8-4C8B-8B58-05DD0D13758A}" destId="{44A70BD1-6AC6-40DD-910F-1D2F550413B2}" srcOrd="0" destOrd="0" presId="urn:microsoft.com/office/officeart/2005/8/layout/vList5"/>
    <dgm:cxn modelId="{76AB23B0-AFCA-46EE-87F1-DE6D0B4C95E9}" srcId="{B51DE51B-6AC8-4C8B-8B58-05DD0D13758A}" destId="{4706A56F-3C42-41B8-9F96-88FEF99AE12F}" srcOrd="6" destOrd="0" parTransId="{C46A7631-79D3-4B6D-9A62-F1FEF2721B9A}" sibTransId="{FF28A075-FF46-4957-8D0A-8F25BD98B9B6}"/>
    <dgm:cxn modelId="{CD8A96CE-F5EC-46CD-A180-A41C9CCE3E21}" type="presOf" srcId="{0E99EF29-4A56-4393-BC28-8B1FFAEDCC72}" destId="{5519EE7B-C2FF-46A3-BF0B-F48D094A859F}" srcOrd="0" destOrd="0" presId="urn:microsoft.com/office/officeart/2005/8/layout/vList5"/>
    <dgm:cxn modelId="{EEA5D8D3-76AD-4D57-B4B4-9C351BABAF1B}" srcId="{B51DE51B-6AC8-4C8B-8B58-05DD0D13758A}" destId="{B38AAFCE-DC34-4049-9503-10174C4E231B}" srcOrd="0" destOrd="0" parTransId="{85EE9017-995E-4A3A-99BC-D6073DD2109E}" sibTransId="{EC84537B-E080-4B87-89B9-90B0F54DC4BE}"/>
    <dgm:cxn modelId="{7FE2D3D7-5A7D-4A09-97DA-F7BFCA439B10}" type="presOf" srcId="{59E9B1B8-E712-448A-99C8-1038DDDB5EDE}" destId="{5BAC2A1F-7E5B-4187-9808-C27391240564}" srcOrd="0" destOrd="0" presId="urn:microsoft.com/office/officeart/2005/8/layout/vList5"/>
    <dgm:cxn modelId="{89D052EF-2B0C-4706-A1A3-3E3BFFB12C86}" srcId="{B51DE51B-6AC8-4C8B-8B58-05DD0D13758A}" destId="{AF0CBF75-A8B4-423A-A78D-919934FC9150}" srcOrd="3" destOrd="0" parTransId="{C31BC5FD-A1DE-4AC9-B7A4-E154FBAA6C20}" sibTransId="{EA3D3985-228A-4631-80D3-9A752DFEE949}"/>
    <dgm:cxn modelId="{F53A0428-AA6D-43F1-9D40-76E2C4058698}" type="presParOf" srcId="{44A70BD1-6AC6-40DD-910F-1D2F550413B2}" destId="{21FF3F7E-2B0C-4ED1-A2FF-64AEF69EE7D7}" srcOrd="0" destOrd="0" presId="urn:microsoft.com/office/officeart/2005/8/layout/vList5"/>
    <dgm:cxn modelId="{EC58424F-10FA-44F1-ACF0-4A1036B9FB51}" type="presParOf" srcId="{21FF3F7E-2B0C-4ED1-A2FF-64AEF69EE7D7}" destId="{B23F6659-F996-4400-82FF-4F6D1DCEA893}" srcOrd="0" destOrd="0" presId="urn:microsoft.com/office/officeart/2005/8/layout/vList5"/>
    <dgm:cxn modelId="{16F214BC-CD06-47B9-9958-AADA878A95F6}" type="presParOf" srcId="{44A70BD1-6AC6-40DD-910F-1D2F550413B2}" destId="{758FB25D-E8A8-4CC1-A995-19B5631B6A13}" srcOrd="1" destOrd="0" presId="urn:microsoft.com/office/officeart/2005/8/layout/vList5"/>
    <dgm:cxn modelId="{3FB532C6-80F5-4258-BC80-73DFE20EC470}" type="presParOf" srcId="{44A70BD1-6AC6-40DD-910F-1D2F550413B2}" destId="{F45D42D1-6852-47CD-9055-076EA90CB4A5}" srcOrd="2" destOrd="0" presId="urn:microsoft.com/office/officeart/2005/8/layout/vList5"/>
    <dgm:cxn modelId="{DE95190C-0E08-44CE-A12A-ADA5403E97A3}" type="presParOf" srcId="{F45D42D1-6852-47CD-9055-076EA90CB4A5}" destId="{5519EE7B-C2FF-46A3-BF0B-F48D094A859F}" srcOrd="0" destOrd="0" presId="urn:microsoft.com/office/officeart/2005/8/layout/vList5"/>
    <dgm:cxn modelId="{17DC61CC-2BC5-4067-90BC-D4ACCCA17D9E}" type="presParOf" srcId="{44A70BD1-6AC6-40DD-910F-1D2F550413B2}" destId="{AF71CD7A-6C04-4FF3-880F-F3AB410E5D19}" srcOrd="3" destOrd="0" presId="urn:microsoft.com/office/officeart/2005/8/layout/vList5"/>
    <dgm:cxn modelId="{2A2F9309-A5B7-4249-8D8F-4F9CF4BC3AC6}" type="presParOf" srcId="{44A70BD1-6AC6-40DD-910F-1D2F550413B2}" destId="{4C6F4692-5F3B-47C5-8C6F-96FA75E7ACDF}" srcOrd="4" destOrd="0" presId="urn:microsoft.com/office/officeart/2005/8/layout/vList5"/>
    <dgm:cxn modelId="{1A8327A2-1998-49F1-9D7C-A1CD6C356D9C}" type="presParOf" srcId="{4C6F4692-5F3B-47C5-8C6F-96FA75E7ACDF}" destId="{06800C17-A8C5-4C37-A991-976015C645BF}" srcOrd="0" destOrd="0" presId="urn:microsoft.com/office/officeart/2005/8/layout/vList5"/>
    <dgm:cxn modelId="{4E508B54-D2DA-4C82-9094-37C8584C907A}" type="presParOf" srcId="{44A70BD1-6AC6-40DD-910F-1D2F550413B2}" destId="{CE240CC0-F521-4839-8794-A67C97B0C08D}" srcOrd="5" destOrd="0" presId="urn:microsoft.com/office/officeart/2005/8/layout/vList5"/>
    <dgm:cxn modelId="{1F226BAF-2D07-4897-BF2F-A09FE2743F3E}" type="presParOf" srcId="{44A70BD1-6AC6-40DD-910F-1D2F550413B2}" destId="{BD907197-5437-4FC4-B596-911BF3606661}" srcOrd="6" destOrd="0" presId="urn:microsoft.com/office/officeart/2005/8/layout/vList5"/>
    <dgm:cxn modelId="{C424B5EB-94C1-40CC-B75A-73D80CF5BAAA}" type="presParOf" srcId="{BD907197-5437-4FC4-B596-911BF3606661}" destId="{66A62B74-D7D3-4CC2-B23E-AC2E1F473828}" srcOrd="0" destOrd="0" presId="urn:microsoft.com/office/officeart/2005/8/layout/vList5"/>
    <dgm:cxn modelId="{1B644B93-FC20-4C1B-975E-42E18E94E2F7}" type="presParOf" srcId="{44A70BD1-6AC6-40DD-910F-1D2F550413B2}" destId="{43B93A1F-670B-441B-B7D6-A0EE3FC48D53}" srcOrd="7" destOrd="0" presId="urn:microsoft.com/office/officeart/2005/8/layout/vList5"/>
    <dgm:cxn modelId="{A4931DF9-4FA5-4982-8900-C894362BF524}" type="presParOf" srcId="{44A70BD1-6AC6-40DD-910F-1D2F550413B2}" destId="{61EDCF7F-640E-4110-A411-46CD046FF316}" srcOrd="8" destOrd="0" presId="urn:microsoft.com/office/officeart/2005/8/layout/vList5"/>
    <dgm:cxn modelId="{80A11C6E-E1F3-4846-B675-6CB4B8ECFA1F}" type="presParOf" srcId="{61EDCF7F-640E-4110-A411-46CD046FF316}" destId="{122EA070-6FED-4430-81B0-362BCBC15EA6}" srcOrd="0" destOrd="0" presId="urn:microsoft.com/office/officeart/2005/8/layout/vList5"/>
    <dgm:cxn modelId="{FFCEB653-FCE4-4FAB-BCA4-C629D210A39E}" type="presParOf" srcId="{44A70BD1-6AC6-40DD-910F-1D2F550413B2}" destId="{DD99A7F4-260D-43E2-B757-6A1AD4466DFC}" srcOrd="9" destOrd="0" presId="urn:microsoft.com/office/officeart/2005/8/layout/vList5"/>
    <dgm:cxn modelId="{C0BFCA6F-6895-4B42-BBA4-EA03A1DADAE7}" type="presParOf" srcId="{44A70BD1-6AC6-40DD-910F-1D2F550413B2}" destId="{7CE0ABA8-9D6A-41CF-8BC7-4FB93A50275A}" srcOrd="10" destOrd="0" presId="urn:microsoft.com/office/officeart/2005/8/layout/vList5"/>
    <dgm:cxn modelId="{5BC7FB32-9576-4535-845B-CBDA630F279E}" type="presParOf" srcId="{7CE0ABA8-9D6A-41CF-8BC7-4FB93A50275A}" destId="{5BAC2A1F-7E5B-4187-9808-C27391240564}" srcOrd="0" destOrd="0" presId="urn:microsoft.com/office/officeart/2005/8/layout/vList5"/>
    <dgm:cxn modelId="{DB8C2CDF-3C45-4182-B23C-D970D5970B99}" type="presParOf" srcId="{44A70BD1-6AC6-40DD-910F-1D2F550413B2}" destId="{760F14B8-14A8-4D5C-83BF-77AA8E9AE7D9}" srcOrd="11" destOrd="0" presId="urn:microsoft.com/office/officeart/2005/8/layout/vList5"/>
    <dgm:cxn modelId="{53E8B97C-62C3-4A3E-84D8-79904AD61D7F}" type="presParOf" srcId="{44A70BD1-6AC6-40DD-910F-1D2F550413B2}" destId="{2D1E713D-A475-4FF0-9761-A8AF0B839823}" srcOrd="12" destOrd="0" presId="urn:microsoft.com/office/officeart/2005/8/layout/vList5"/>
    <dgm:cxn modelId="{5173CF3A-6CF9-42A0-B5DA-F7EEB6CB342D}" type="presParOf" srcId="{2D1E713D-A475-4FF0-9761-A8AF0B839823}" destId="{63F52748-E966-42E2-9750-BC60AB526D5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F6659-F996-4400-82FF-4F6D1DCEA893}">
      <dsp:nvSpPr>
        <dsp:cNvPr id="0" name=""/>
        <dsp:cNvSpPr/>
      </dsp:nvSpPr>
      <dsp:spPr>
        <a:xfrm>
          <a:off x="1367159" y="24"/>
          <a:ext cx="2183912" cy="6917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 dirty="0"/>
            <a:t>Uvod u Android</a:t>
          </a:r>
        </a:p>
      </dsp:txBody>
      <dsp:txXfrm>
        <a:off x="1400927" y="33792"/>
        <a:ext cx="2116376" cy="624213"/>
      </dsp:txXfrm>
    </dsp:sp>
    <dsp:sp modelId="{5519EE7B-C2FF-46A3-BF0B-F48D094A859F}">
      <dsp:nvSpPr>
        <dsp:cNvPr id="0" name=""/>
        <dsp:cNvSpPr/>
      </dsp:nvSpPr>
      <dsp:spPr>
        <a:xfrm>
          <a:off x="1367159" y="726361"/>
          <a:ext cx="2201664" cy="691749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 dirty="0"/>
            <a:t>Android sustav</a:t>
          </a:r>
        </a:p>
      </dsp:txBody>
      <dsp:txXfrm>
        <a:off x="1400927" y="760129"/>
        <a:ext cx="2134128" cy="624213"/>
      </dsp:txXfrm>
    </dsp:sp>
    <dsp:sp modelId="{06800C17-A8C5-4C37-A991-976015C645BF}">
      <dsp:nvSpPr>
        <dsp:cNvPr id="0" name=""/>
        <dsp:cNvSpPr/>
      </dsp:nvSpPr>
      <dsp:spPr>
        <a:xfrm>
          <a:off x="1367159" y="1452698"/>
          <a:ext cx="2166160" cy="69174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 dirty="0"/>
            <a:t>Android Studio</a:t>
          </a:r>
        </a:p>
      </dsp:txBody>
      <dsp:txXfrm>
        <a:off x="1400927" y="1486466"/>
        <a:ext cx="2098624" cy="624213"/>
      </dsp:txXfrm>
    </dsp:sp>
    <dsp:sp modelId="{66A62B74-D7D3-4CC2-B23E-AC2E1F473828}">
      <dsp:nvSpPr>
        <dsp:cNvPr id="0" name=""/>
        <dsp:cNvSpPr/>
      </dsp:nvSpPr>
      <dsp:spPr>
        <a:xfrm>
          <a:off x="1367159" y="2179035"/>
          <a:ext cx="2167564" cy="6917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 dirty="0"/>
            <a:t>Kotlin</a:t>
          </a:r>
        </a:p>
      </dsp:txBody>
      <dsp:txXfrm>
        <a:off x="1400927" y="2212803"/>
        <a:ext cx="2100028" cy="624213"/>
      </dsp:txXfrm>
    </dsp:sp>
    <dsp:sp modelId="{122EA070-6FED-4430-81B0-362BCBC15EA6}">
      <dsp:nvSpPr>
        <dsp:cNvPr id="0" name=""/>
        <dsp:cNvSpPr/>
      </dsp:nvSpPr>
      <dsp:spPr>
        <a:xfrm>
          <a:off x="1367159" y="2905372"/>
          <a:ext cx="2111465" cy="69174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300"/>
            </a:spcAft>
            <a:buNone/>
          </a:pPr>
          <a:r>
            <a:rPr lang="hr-HR" sz="2200" kern="1200" dirty="0"/>
            <a:t>Aplikacija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300"/>
            </a:spcAft>
            <a:buNone/>
          </a:pPr>
          <a:r>
            <a:rPr lang="hr-HR" sz="2200" kern="1200" dirty="0"/>
            <a:t>„Hello World!”</a:t>
          </a:r>
        </a:p>
      </dsp:txBody>
      <dsp:txXfrm>
        <a:off x="1400927" y="2939140"/>
        <a:ext cx="2043929" cy="624213"/>
      </dsp:txXfrm>
    </dsp:sp>
    <dsp:sp modelId="{5BAC2A1F-7E5B-4187-9808-C27391240564}">
      <dsp:nvSpPr>
        <dsp:cNvPr id="0" name=""/>
        <dsp:cNvSpPr/>
      </dsp:nvSpPr>
      <dsp:spPr>
        <a:xfrm>
          <a:off x="1367159" y="3632899"/>
          <a:ext cx="2111448" cy="691749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900" kern="1200" dirty="0"/>
            <a:t>Testiranje aplikacije</a:t>
          </a:r>
        </a:p>
      </dsp:txBody>
      <dsp:txXfrm>
        <a:off x="1400927" y="3666667"/>
        <a:ext cx="2043912" cy="624213"/>
      </dsp:txXfrm>
    </dsp:sp>
    <dsp:sp modelId="{63F52748-E966-42E2-9750-BC60AB526D5A}">
      <dsp:nvSpPr>
        <dsp:cNvPr id="0" name=""/>
        <dsp:cNvSpPr/>
      </dsp:nvSpPr>
      <dsp:spPr>
        <a:xfrm>
          <a:off x="1367159" y="4358046"/>
          <a:ext cx="2110181" cy="72883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900" kern="1200" dirty="0"/>
            <a:t>Zaključak</a:t>
          </a:r>
        </a:p>
      </dsp:txBody>
      <dsp:txXfrm>
        <a:off x="1402738" y="4393625"/>
        <a:ext cx="2039023" cy="657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CDAC07-66E6-4358-948B-1FD1DF2E7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927067C6-D40C-406B-8799-E71CCEA7C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3CE379D-EB59-45D1-A0CE-41C49969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3453B12D-C5FE-4E80-AE50-3DD502AC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CF63A4C-FA7F-432F-9DAA-20B3A962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6560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0C6799C-5016-4208-8EDF-5AA3E776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EFFB554F-39B0-4041-9FD2-0B4672208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57CCF0C-D5C3-4481-9299-EC8F57A5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1D659CC-B705-4D39-86BA-C8DE044E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89C1B3C-F52C-41FF-AAE7-21A9706B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0555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35101205-4E8D-4383-B9FD-002DB86B0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2D29F1C6-52CE-4711-8C10-B328E8722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5963BEB-F640-4AC4-88AE-0FE147992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95282F79-2F0E-4CDC-9212-43B8B24D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6D508F8-CA22-4461-AADE-D1089EC5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7446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C7BB877-BF73-4BCB-A7F1-C07D1C61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6E472A5-A036-46D2-9D88-A4F8C300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C874F15-4EFE-4E38-8722-A027B864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FC0771CE-ED9D-4896-A328-6A4CAC04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805D3D4-EAD9-4EEF-A3CB-9D8170EC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6679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614583B-8736-467A-B64A-ADD9A899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E0407179-1340-46F0-BBF7-8A3AB54D9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4DA8F1A-5307-4BC9-8524-E3C359C2A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4C8D4A9-A829-435D-A4B1-B28EF694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9C682D3-63CB-48FA-9D59-54BB8742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4335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05D149F-F929-4A5C-8A19-A1A6EB1B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1602E95-46A0-47C6-B6F1-9ED65EA2E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F8463DBA-4818-492B-854D-B2F78F13C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E4964992-29DF-4B8E-A0BC-B063E134E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63F2CE53-CEF3-47EF-A3DD-D7505D0D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8EEADF66-D575-4899-925A-257D0626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642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F19DEED-1002-42AE-8B83-05FD1BB4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914AB8DA-4428-47F1-97E5-3C24332E0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919249DE-8069-4909-9BAC-880715FF7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EC2A1A46-BF90-423A-8851-233F600F8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3213D7E6-7C33-4D53-BC77-F25B13F75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AFCA4530-E87A-4BE5-9E36-BACE32A8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4ADC9940-68B6-4B65-B2F5-88A26975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5EF54A83-5E91-491C-A4D5-CCAD0D70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003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44D0DF4-077D-4551-A00D-CE4F4024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2528EEFF-4677-4FB3-9889-ACAE8E4E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73CC91C1-D08D-4FA5-AE30-81375AFF9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C31E57C7-60D8-411F-B00E-21F80699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5655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CE8E020F-CFA2-41EA-BF98-E094EEC7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4208E374-E415-4AC5-8B0C-9A6453BC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0047A5E-2C70-4097-B57A-DA3BE8ED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2807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1A1124-6A3B-46F2-AB33-CE24ACD8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64D1248-BBA2-4F41-A942-939ECF06C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C278BC34-EBBB-44E2-9737-EE3EEEE35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7585043E-BD15-46EC-9569-3B21C1BD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227A9977-0BFC-4697-A0FD-3B5B657D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AC92A2FA-BE5E-42AC-B48B-B53A1E82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62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D3C46A0-817F-4FE8-916C-344EE846A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6D1C85E0-6C32-4ADD-A7B6-A53917536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C8F67C1F-CC83-457A-9DA5-9B4FC5063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4E43E840-3F8C-4D3D-B311-D8B2F29A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6A599B82-0B26-4C83-8FA1-2D39AF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7A07032-FBAD-4A9F-AD9E-EBF04657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95725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BDAC206F-CD15-4147-8BEB-D9C798CA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04620D2-69FD-471D-9486-9D7769061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775F9098-932D-4E88-962B-8F8C0FF89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0C6B6-C129-452A-A110-12899274CAAA}" type="datetimeFigureOut">
              <a:rPr lang="hr-HR" smtClean="0"/>
              <a:t>16.7.2020.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6FF7311-63A4-4783-9620-A6D4FF137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442E6E6-D529-4CDE-ACA6-8CCE26340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850E9-0CAB-4B43-B681-B5B237EA124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3396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519BF5D-5536-48F6-B232-87A4907C9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999995"/>
            <a:ext cx="9001462" cy="2387600"/>
          </a:xfrm>
        </p:spPr>
        <p:txBody>
          <a:bodyPr>
            <a:normAutofit fontScale="90000"/>
          </a:bodyPr>
          <a:lstStyle/>
          <a:p>
            <a:r>
              <a:rPr lang="hr-HR" sz="4800" b="1" dirty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RAZVOJ ANDROID APLIKACIJE „HELLO WORLD“ KORIŠTENJEM KOTLINA</a:t>
            </a:r>
            <a:br>
              <a:rPr lang="hr-HR" dirty="0">
                <a:effectLst/>
              </a:rPr>
            </a:br>
            <a:endParaRPr lang="hr-HR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CFC94638-FDDC-4C38-9CD0-920B1BEC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4227128"/>
            <a:ext cx="9001462" cy="667590"/>
          </a:xfrm>
        </p:spPr>
        <p:txBody>
          <a:bodyPr>
            <a:normAutofit/>
          </a:bodyPr>
          <a:lstStyle/>
          <a:p>
            <a:r>
              <a:rPr lang="hr-HR" sz="2600" b="1" dirty="0">
                <a:solidFill>
                  <a:schemeClr val="bg1"/>
                </a:solidFill>
                <a:latin typeface="Rockwell" panose="02060603020205020403" pitchFamily="18" charset="0"/>
              </a:rPr>
              <a:t>Završni rad</a:t>
            </a:r>
          </a:p>
        </p:txBody>
      </p:sp>
      <p:sp>
        <p:nvSpPr>
          <p:cNvPr id="14" name="Podnaslov 2">
            <a:extLst>
              <a:ext uri="{FF2B5EF4-FFF2-40B4-BE49-F238E27FC236}">
                <a16:creationId xmlns:a16="http://schemas.microsoft.com/office/drawing/2014/main" id="{CBD0BE82-E338-48C6-8AE2-EDCEEA508838}"/>
              </a:ext>
            </a:extLst>
          </p:cNvPr>
          <p:cNvSpPr txBox="1">
            <a:spLocks/>
          </p:cNvSpPr>
          <p:nvPr/>
        </p:nvSpPr>
        <p:spPr>
          <a:xfrm>
            <a:off x="8686800" y="5947138"/>
            <a:ext cx="3120189" cy="667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hr-HR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Petra Lovrić</a:t>
            </a:r>
          </a:p>
        </p:txBody>
      </p:sp>
    </p:spTree>
    <p:extLst>
      <p:ext uri="{BB962C8B-B14F-4D97-AF65-F5344CB8AC3E}">
        <p14:creationId xmlns:p14="http://schemas.microsoft.com/office/powerpoint/2010/main" val="166810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31FA6C6-F4EF-4B52-8DAE-B6A9394CA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53250" cy="4351338"/>
          </a:xfrm>
        </p:spPr>
        <p:txBody>
          <a:bodyPr>
            <a:normAutofit/>
          </a:bodyPr>
          <a:lstStyle/>
          <a:p>
            <a:r>
              <a:rPr lang="hr-HR" sz="2600" dirty="0"/>
              <a:t>Android sustav je mobilan i proširiv sustav</a:t>
            </a:r>
          </a:p>
          <a:p>
            <a:r>
              <a:rPr lang="hr-HR" sz="2600" dirty="0"/>
              <a:t>Usko vezan uz napredak tehnologije</a:t>
            </a:r>
          </a:p>
          <a:p>
            <a:r>
              <a:rPr lang="hr-HR" sz="2600" dirty="0"/>
              <a:t>Razvoj u Kotlinu je lagan i intuitivan</a:t>
            </a:r>
          </a:p>
          <a:p>
            <a:r>
              <a:rPr lang="hr-HR" sz="2600" dirty="0"/>
              <a:t>Android Studio uvelike pomaže u razvoju</a:t>
            </a:r>
          </a:p>
          <a:p>
            <a:r>
              <a:rPr lang="hr-HR" sz="2600" dirty="0"/>
              <a:t>SQLite je korisna baza podataka za manje programe</a:t>
            </a:r>
          </a:p>
          <a:p>
            <a:r>
              <a:rPr lang="hr-HR" sz="2600" dirty="0"/>
              <a:t>Popularnost Androida će u budućnosti samo rasti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A165271F-1CE5-4622-8D40-31DA13194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35832" r="53335" b="51475"/>
          <a:stretch/>
        </p:blipFill>
        <p:spPr>
          <a:xfrm>
            <a:off x="2812426" y="346903"/>
            <a:ext cx="5771263" cy="1086880"/>
          </a:xfrm>
          <a:prstGeom prst="rect">
            <a:avLst/>
          </a:prstGeom>
        </p:spPr>
      </p:pic>
      <p:sp>
        <p:nvSpPr>
          <p:cNvPr id="5" name="Naslov 1">
            <a:extLst>
              <a:ext uri="{FF2B5EF4-FFF2-40B4-BE49-F238E27FC236}">
                <a16:creationId xmlns:a16="http://schemas.microsoft.com/office/drawing/2014/main" id="{D9BDAA58-BC83-4278-B0AD-35BFFB57DC04}"/>
              </a:ext>
            </a:extLst>
          </p:cNvPr>
          <p:cNvSpPr txBox="1">
            <a:spLocks/>
          </p:cNvSpPr>
          <p:nvPr/>
        </p:nvSpPr>
        <p:spPr>
          <a:xfrm>
            <a:off x="4713118" y="681037"/>
            <a:ext cx="2325857" cy="541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b="1" dirty="0">
                <a:solidFill>
                  <a:schemeClr val="bg1"/>
                </a:solidFill>
              </a:rPr>
              <a:t>Zaključak</a:t>
            </a:r>
          </a:p>
        </p:txBody>
      </p:sp>
      <p:pic>
        <p:nvPicPr>
          <p:cNvPr id="7" name="Slika 6" descr="Slika na kojoj se prikazuje zeleno, voda, žaba&#10;&#10;Opis je automatski generiran">
            <a:extLst>
              <a:ext uri="{FF2B5EF4-FFF2-40B4-BE49-F238E27FC236}">
                <a16:creationId xmlns:a16="http://schemas.microsoft.com/office/drawing/2014/main" id="{5BD5E85E-19B4-4E42-86D1-1206CEB8D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5" y="3930968"/>
            <a:ext cx="3743325" cy="2245995"/>
          </a:xfrm>
          <a:prstGeom prst="rect">
            <a:avLst/>
          </a:prstGeom>
        </p:spPr>
      </p:pic>
      <p:pic>
        <p:nvPicPr>
          <p:cNvPr id="9" name="Slika 8" descr="Slika na kojoj se prikazuje crtež&#10;&#10;Opis je automatski generiran">
            <a:extLst>
              <a:ext uri="{FF2B5EF4-FFF2-40B4-BE49-F238E27FC236}">
                <a16:creationId xmlns:a16="http://schemas.microsoft.com/office/drawing/2014/main" id="{36008CC5-74B2-4616-AFE1-FDA04AC93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5" y="1588905"/>
            <a:ext cx="4162425" cy="234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53C1F3A-3EFB-48D3-A0B3-224F9409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25" y="2766218"/>
            <a:ext cx="5557422" cy="1325563"/>
          </a:xfrm>
        </p:spPr>
        <p:txBody>
          <a:bodyPr>
            <a:normAutofit/>
          </a:bodyPr>
          <a:lstStyle/>
          <a:p>
            <a:r>
              <a:rPr lang="hr-HR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99670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Rezervirano mjesto sadržaja 3">
            <a:extLst>
              <a:ext uri="{FF2B5EF4-FFF2-40B4-BE49-F238E27FC236}">
                <a16:creationId xmlns:a16="http://schemas.microsoft.com/office/drawing/2014/main" id="{D64E9D53-398A-457A-B444-530D830F3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099058"/>
              </p:ext>
            </p:extLst>
          </p:nvPr>
        </p:nvGraphicFramePr>
        <p:xfrm>
          <a:off x="6718776" y="881888"/>
          <a:ext cx="4935984" cy="5086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Naslov 1">
            <a:extLst>
              <a:ext uri="{FF2B5EF4-FFF2-40B4-BE49-F238E27FC236}">
                <a16:creationId xmlns:a16="http://schemas.microsoft.com/office/drawing/2014/main" id="{6CA4BE4B-30F2-489E-9B84-728134A8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881888"/>
            <a:ext cx="1762355" cy="566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Sadržaj:</a:t>
            </a:r>
          </a:p>
        </p:txBody>
      </p:sp>
      <p:pic>
        <p:nvPicPr>
          <p:cNvPr id="5" name="Slika 4" descr="Slika na kojoj se prikazuje crtež&#10;&#10;Opis je automatski generiran">
            <a:extLst>
              <a:ext uri="{FF2B5EF4-FFF2-40B4-BE49-F238E27FC236}">
                <a16:creationId xmlns:a16="http://schemas.microsoft.com/office/drawing/2014/main" id="{585AD80A-FA93-4F09-8525-09D4DF256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3" y="2368839"/>
            <a:ext cx="3994952" cy="22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1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6517517A-5B72-4A2E-9A67-260E7009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68" y="754677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hr-HR" sz="4000" b="1" dirty="0">
                <a:solidFill>
                  <a:srgbClr val="FFFFFF"/>
                </a:solidFill>
              </a:rPr>
              <a:t>Uvod u Android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95E9480-5F45-49B6-AC53-6C03D85F4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r>
              <a:rPr lang="hr-HR" sz="1900" dirty="0">
                <a:solidFill>
                  <a:srgbClr val="000000"/>
                </a:solidFill>
              </a:rPr>
              <a:t>1973. godina početak uporabe mobilne tehnologije</a:t>
            </a:r>
          </a:p>
          <a:p>
            <a:r>
              <a:rPr lang="hr-HR" sz="1900" dirty="0">
                <a:solidFill>
                  <a:srgbClr val="000000"/>
                </a:solidFill>
              </a:rPr>
              <a:t>Android nije sam uređaj, već operacijski sustav koji oplemenjuje mobilne uređaje</a:t>
            </a:r>
          </a:p>
          <a:p>
            <a:r>
              <a:rPr lang="hr-HR" sz="1900" dirty="0">
                <a:solidFill>
                  <a:srgbClr val="000000"/>
                </a:solidFill>
              </a:rPr>
              <a:t>Tek desetljeće nakon svoje pojave na tržištu preplavio je cijeli svijet</a:t>
            </a:r>
          </a:p>
          <a:p>
            <a:r>
              <a:rPr lang="hr-HR" sz="1900" dirty="0">
                <a:solidFill>
                  <a:srgbClr val="000000"/>
                </a:solidFill>
              </a:rPr>
              <a:t>Mobilni uređaji iz dana u dan sve više napreduju i postaju sve inteligentniji</a:t>
            </a:r>
          </a:p>
        </p:txBody>
      </p:sp>
      <p:pic>
        <p:nvPicPr>
          <p:cNvPr id="5" name="Slika 4" descr="Slika na kojoj se prikazuje elektronički, redak, podstavljeno, različito&#10;&#10;Opis je automatski generiran">
            <a:extLst>
              <a:ext uri="{FF2B5EF4-FFF2-40B4-BE49-F238E27FC236}">
                <a16:creationId xmlns:a16="http://schemas.microsoft.com/office/drawing/2014/main" id="{ABDD6D09-763C-4570-BAAC-B2BBF74047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" r="5645"/>
          <a:stretch/>
        </p:blipFill>
        <p:spPr>
          <a:xfrm>
            <a:off x="5931568" y="3263446"/>
            <a:ext cx="5126897" cy="275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1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3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Slika 17">
            <a:extLst>
              <a:ext uri="{FF2B5EF4-FFF2-40B4-BE49-F238E27FC236}">
                <a16:creationId xmlns:a16="http://schemas.microsoft.com/office/drawing/2014/main" id="{A8DC6A9E-DF9E-4243-A1FC-A53DB551F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35832" r="53335" b="51475"/>
          <a:stretch/>
        </p:blipFill>
        <p:spPr>
          <a:xfrm>
            <a:off x="6086452" y="487828"/>
            <a:ext cx="5771263" cy="108688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F95BFE6B-8C13-457B-8311-14B9386C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26" y="819102"/>
            <a:ext cx="3237611" cy="568308"/>
          </a:xfrm>
        </p:spPr>
        <p:txBody>
          <a:bodyPr>
            <a:normAutofit fontScale="90000"/>
          </a:bodyPr>
          <a:lstStyle/>
          <a:p>
            <a:r>
              <a:rPr lang="hr-HR" sz="4000" b="1" dirty="0">
                <a:solidFill>
                  <a:schemeClr val="bg1"/>
                </a:solidFill>
              </a:rPr>
              <a:t>Android sustav</a:t>
            </a:r>
          </a:p>
        </p:txBody>
      </p:sp>
      <p:sp>
        <p:nvSpPr>
          <p:cNvPr id="36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Slika 11" descr="Slika na kojoj se prikazuje zeleno, na zatvorenom, sjedenje, malo&#10;&#10;Opis je automatski generiran">
            <a:extLst>
              <a:ext uri="{FF2B5EF4-FFF2-40B4-BE49-F238E27FC236}">
                <a16:creationId xmlns:a16="http://schemas.microsoft.com/office/drawing/2014/main" id="{016B25F8-7E42-4A48-8C7C-7DCA175EFF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0"/>
          <a:stretch/>
        </p:blipFill>
        <p:spPr>
          <a:xfrm>
            <a:off x="2471294" y="20377"/>
            <a:ext cx="2424054" cy="202178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7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Slika 5" descr="Slika na kojoj se prikazuje tekst, karta&#10;&#10;Opis je automatski generiran">
            <a:extLst>
              <a:ext uri="{FF2B5EF4-FFF2-40B4-BE49-F238E27FC236}">
                <a16:creationId xmlns:a16="http://schemas.microsoft.com/office/drawing/2014/main" id="{8FF02C15-5853-4D0F-9AAB-40B9619BA92A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33" y="3271659"/>
            <a:ext cx="2936588" cy="358261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281CB16-630E-471E-BC06-F68A79B06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058" y="2062536"/>
            <a:ext cx="6302050" cy="3945299"/>
          </a:xfrm>
        </p:spPr>
        <p:txBody>
          <a:bodyPr anchor="ctr">
            <a:noAutofit/>
          </a:bodyPr>
          <a:lstStyle/>
          <a:p>
            <a:r>
              <a:rPr lang="hr-HR" sz="2000" dirty="0">
                <a:solidFill>
                  <a:srgbClr val="000000"/>
                </a:solidFill>
              </a:rPr>
              <a:t>Android sustav je operacijski sustav otvorenog koda tvrtke Google Inc.</a:t>
            </a:r>
          </a:p>
          <a:p>
            <a:r>
              <a:rPr lang="hr-HR" sz="2000" dirty="0">
                <a:solidFill>
                  <a:srgbClr val="000000"/>
                </a:solidFill>
              </a:rPr>
              <a:t>Temeljen je na Linux kernelu i rađen na način da se može prilagoditi potrebama svake osobe</a:t>
            </a:r>
          </a:p>
          <a:p>
            <a:r>
              <a:rPr lang="hr-HR" sz="2000" dirty="0">
                <a:solidFill>
                  <a:srgbClr val="000000"/>
                </a:solidFill>
              </a:rPr>
              <a:t>Izašlo je 10 verzija</a:t>
            </a:r>
          </a:p>
          <a:p>
            <a:r>
              <a:rPr lang="hr-HR" sz="2000" dirty="0">
                <a:solidFill>
                  <a:srgbClr val="000000"/>
                </a:solidFill>
              </a:rPr>
              <a:t>Arhitektura je prikazana na slici lijevo</a:t>
            </a:r>
          </a:p>
          <a:p>
            <a:r>
              <a:rPr lang="hr-HR" sz="2000" b="1" dirty="0">
                <a:solidFill>
                  <a:srgbClr val="000000"/>
                </a:solidFill>
              </a:rPr>
              <a:t>Android SDK </a:t>
            </a:r>
            <a:r>
              <a:rPr lang="hr-HR" sz="2000" dirty="0">
                <a:solidFill>
                  <a:srgbClr val="000000"/>
                </a:solidFill>
              </a:rPr>
              <a:t>sadrži razne razvojne alate za stvaranje mobilnih aplikacija (sustavi za ispravljanje grešaka, biblioteke, emulator, …)</a:t>
            </a:r>
          </a:p>
          <a:p>
            <a:r>
              <a:rPr lang="hr-HR" sz="2000" b="1" dirty="0">
                <a:solidFill>
                  <a:srgbClr val="000000"/>
                </a:solidFill>
              </a:rPr>
              <a:t>FastBoot </a:t>
            </a:r>
            <a:r>
              <a:rPr lang="hr-HR" sz="2000" dirty="0">
                <a:solidFill>
                  <a:srgbClr val="000000"/>
                </a:solidFill>
              </a:rPr>
              <a:t>je protokol koji omogućava komunikaciju između hardvera mobilnog uređaja i računala</a:t>
            </a:r>
            <a:endParaRPr lang="hr-HR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8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Slika 26">
            <a:extLst>
              <a:ext uri="{FF2B5EF4-FFF2-40B4-BE49-F238E27FC236}">
                <a16:creationId xmlns:a16="http://schemas.microsoft.com/office/drawing/2014/main" id="{FC17F75E-1E53-42E2-BFBC-2EEBCACB1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35832" r="53335" b="51475"/>
          <a:stretch/>
        </p:blipFill>
        <p:spPr>
          <a:xfrm>
            <a:off x="6096000" y="474375"/>
            <a:ext cx="5771263" cy="108688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69F7E251-FE62-4503-86B9-D79C9827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26" y="797029"/>
            <a:ext cx="2830610" cy="526946"/>
          </a:xfrm>
        </p:spPr>
        <p:txBody>
          <a:bodyPr>
            <a:normAutofit fontScale="90000"/>
          </a:bodyPr>
          <a:lstStyle/>
          <a:p>
            <a:r>
              <a:rPr lang="hr-HR" sz="3600" b="1" dirty="0">
                <a:solidFill>
                  <a:schemeClr val="bg1"/>
                </a:solidFill>
              </a:rPr>
              <a:t>Android Studio</a:t>
            </a:r>
          </a:p>
        </p:txBody>
      </p:sp>
      <p:sp>
        <p:nvSpPr>
          <p:cNvPr id="33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Slika 3" descr="Slika na kojoj se prikazuje snimka zaslona, monitor, zaslon&#10;&#10;Opis je automatski generiran">
            <a:extLst>
              <a:ext uri="{FF2B5EF4-FFF2-40B4-BE49-F238E27FC236}">
                <a16:creationId xmlns:a16="http://schemas.microsoft.com/office/drawing/2014/main" id="{B6BE4226-DAF6-4595-AD78-C271F86553D7}"/>
              </a:ext>
            </a:extLst>
          </p:cNvPr>
          <p:cNvPicPr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r="15577" b="-5"/>
          <a:stretch/>
        </p:blipFill>
        <p:spPr bwMode="auto">
          <a:xfrm>
            <a:off x="-34941" y="4310923"/>
            <a:ext cx="3083422" cy="2547077"/>
          </a:xfrm>
          <a:custGeom>
            <a:avLst/>
            <a:gdLst/>
            <a:ahLst/>
            <a:cxnLst/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pic>
        <p:nvPicPr>
          <p:cNvPr id="8" name="Slika 7" descr="Slika na kojoj se prikazuje snimka zaslona, parkiralište, računalo, monitor&#10;&#10;Opis je automatski generiran">
            <a:extLst>
              <a:ext uri="{FF2B5EF4-FFF2-40B4-BE49-F238E27FC236}">
                <a16:creationId xmlns:a16="http://schemas.microsoft.com/office/drawing/2014/main" id="{C6EFC188-05E2-44D7-AD1D-5B4948AA15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6" t="8438" r="19335" b="8441"/>
          <a:stretch/>
        </p:blipFill>
        <p:spPr>
          <a:xfrm>
            <a:off x="33599" y="-1"/>
            <a:ext cx="3808348" cy="313489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Slika 5" descr="Slika na kojoj se prikazuje soba, sat&#10;&#10;Opis je automatski generiran">
            <a:extLst>
              <a:ext uri="{FF2B5EF4-FFF2-40B4-BE49-F238E27FC236}">
                <a16:creationId xmlns:a16="http://schemas.microsoft.com/office/drawing/2014/main" id="{EE21C124-E401-4D96-8CD6-771EF7F61F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3" r="2" b="10340"/>
          <a:stretch/>
        </p:blipFill>
        <p:spPr>
          <a:xfrm>
            <a:off x="3408100" y="3051278"/>
            <a:ext cx="2847388" cy="2396054"/>
          </a:xfrm>
          <a:custGeom>
            <a:avLst/>
            <a:gdLst/>
            <a:ahLst/>
            <a:cxnLst/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89B1440-9703-43FF-A361-81AA37E1A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095" y="1657396"/>
            <a:ext cx="5315328" cy="4175233"/>
          </a:xfrm>
        </p:spPr>
        <p:txBody>
          <a:bodyPr anchor="ctr">
            <a:normAutofit/>
          </a:bodyPr>
          <a:lstStyle/>
          <a:p>
            <a:r>
              <a:rPr lang="hr-HR" sz="2000" b="1" dirty="0">
                <a:solidFill>
                  <a:srgbClr val="000000"/>
                </a:solidFill>
              </a:rPr>
              <a:t>Android Studio </a:t>
            </a:r>
          </a:p>
          <a:p>
            <a:pPr lvl="1"/>
            <a:r>
              <a:rPr lang="hr-HR" sz="2000" dirty="0">
                <a:solidFill>
                  <a:srgbClr val="000000"/>
                </a:solidFill>
              </a:rPr>
              <a:t>Od 2015. godine postao je službeno okruženje za razvoj Android aplikacija</a:t>
            </a:r>
          </a:p>
          <a:p>
            <a:pPr lvl="1"/>
            <a:r>
              <a:rPr lang="hr-HR" sz="2000" dirty="0">
                <a:solidFill>
                  <a:srgbClr val="000000"/>
                </a:solidFill>
              </a:rPr>
              <a:t>Može ga se besplatno preuzeti</a:t>
            </a:r>
          </a:p>
          <a:p>
            <a:pPr lvl="1"/>
            <a:r>
              <a:rPr lang="hr-HR" sz="2000" dirty="0">
                <a:solidFill>
                  <a:srgbClr val="000000"/>
                </a:solidFill>
              </a:rPr>
              <a:t>Ima integrirani emulator Android virtualni uređaj </a:t>
            </a:r>
          </a:p>
          <a:p>
            <a:r>
              <a:rPr lang="hr-HR" sz="2000" b="1" dirty="0">
                <a:solidFill>
                  <a:srgbClr val="000000"/>
                </a:solidFill>
              </a:rPr>
              <a:t>Android Profiler</a:t>
            </a:r>
          </a:p>
          <a:p>
            <a:pPr lvl="1"/>
            <a:r>
              <a:rPr lang="hr-HR" sz="2000" dirty="0">
                <a:solidFill>
                  <a:srgbClr val="000000"/>
                </a:solidFill>
              </a:rPr>
              <a:t>Opcija unutar Android Studia</a:t>
            </a:r>
          </a:p>
          <a:p>
            <a:pPr lvl="1"/>
            <a:r>
              <a:rPr lang="hr-HR" sz="2000" dirty="0">
                <a:solidFill>
                  <a:srgbClr val="000000"/>
                </a:solidFill>
              </a:rPr>
              <a:t>Pomaže u praćenju i razumijevanju koliko procesorske snage, memorije, mrežnog prometa i baterije neka aplikacija zahtijeva</a:t>
            </a:r>
            <a:endParaRPr lang="hr-HR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5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22043235-EB49-4D5E-A199-CA471389A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35832" r="53335" b="51475"/>
          <a:stretch/>
        </p:blipFill>
        <p:spPr>
          <a:xfrm>
            <a:off x="302150" y="390151"/>
            <a:ext cx="5771263" cy="108688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ACBFC70-D731-4679-B9FE-590BD837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711" y="716827"/>
            <a:ext cx="1823977" cy="641872"/>
          </a:xfrm>
        </p:spPr>
        <p:txBody>
          <a:bodyPr>
            <a:normAutofit fontScale="90000"/>
          </a:bodyPr>
          <a:lstStyle/>
          <a:p>
            <a:r>
              <a:rPr lang="hr-HR" b="1" dirty="0">
                <a:solidFill>
                  <a:schemeClr val="bg1"/>
                </a:solidFill>
              </a:rPr>
              <a:t>Kotlin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5EB3816-7544-4010-9AD0-4C65A4450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2" y="1755465"/>
            <a:ext cx="5608898" cy="4760370"/>
          </a:xfrm>
        </p:spPr>
        <p:txBody>
          <a:bodyPr>
            <a:normAutofit/>
          </a:bodyPr>
          <a:lstStyle/>
          <a:p>
            <a:r>
              <a:rPr lang="hr-HR" sz="2400" dirty="0"/>
              <a:t>2011. godine tvrtka JetBrains započinje s razvojem Kotlin programskog jezika</a:t>
            </a:r>
          </a:p>
          <a:p>
            <a:r>
              <a:rPr lang="hr-HR" sz="2400" dirty="0"/>
              <a:t>Primjenjuje se i u drugim područjima, ne samo za Androide</a:t>
            </a:r>
          </a:p>
          <a:p>
            <a:r>
              <a:rPr lang="hr-HR" sz="2400" dirty="0"/>
              <a:t>Drastično smanjuje količinu koda koja treba biti napisana</a:t>
            </a:r>
          </a:p>
          <a:p>
            <a:r>
              <a:rPr lang="hr-HR" sz="2400" dirty="0"/>
              <a:t>Interoperabilan s Javom</a:t>
            </a:r>
          </a:p>
          <a:p>
            <a:r>
              <a:rPr lang="hr-HR" sz="2400" dirty="0"/>
              <a:t>Vrijeme kompajliranja duže od Jave</a:t>
            </a:r>
          </a:p>
          <a:p>
            <a:r>
              <a:rPr lang="hr-HR" sz="2400" dirty="0"/>
              <a:t>Nema imenskog prostora</a:t>
            </a:r>
          </a:p>
        </p:txBody>
      </p:sp>
      <p:pic>
        <p:nvPicPr>
          <p:cNvPr id="5" name="Slika 4" descr="Slika na kojoj se prikazuje znak&#10;&#10;Opis je automatski generiran">
            <a:extLst>
              <a:ext uri="{FF2B5EF4-FFF2-40B4-BE49-F238E27FC236}">
                <a16:creationId xmlns:a16="http://schemas.microsoft.com/office/drawing/2014/main" id="{FCB2BE00-F948-4163-A848-84AF9C348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351" y="3336403"/>
            <a:ext cx="5053367" cy="2842519"/>
          </a:xfrm>
          <a:prstGeom prst="rect">
            <a:avLst/>
          </a:prstGeom>
        </p:spPr>
      </p:pic>
      <p:pic>
        <p:nvPicPr>
          <p:cNvPr id="7" name="Slika 6" descr="Slika na kojoj se prikazuje hladnjak, sat, znak&#10;&#10;Opis je automatski generiran">
            <a:extLst>
              <a:ext uri="{FF2B5EF4-FFF2-40B4-BE49-F238E27FC236}">
                <a16:creationId xmlns:a16="http://schemas.microsoft.com/office/drawing/2014/main" id="{170CB6C0-344F-4D31-B653-8DA496BC3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"/>
          <a:stretch/>
        </p:blipFill>
        <p:spPr>
          <a:xfrm>
            <a:off x="6520351" y="624230"/>
            <a:ext cx="5053367" cy="26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7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9F04DED-4512-4BA1-AC98-89012C21D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026"/>
            <a:ext cx="5527089" cy="2746375"/>
          </a:xfrm>
        </p:spPr>
        <p:txBody>
          <a:bodyPr/>
          <a:lstStyle/>
          <a:p>
            <a:r>
              <a:rPr lang="hr-HR" dirty="0"/>
              <a:t>Donosi neke novitete i poboljšanja:</a:t>
            </a:r>
          </a:p>
          <a:p>
            <a:pPr lvl="1"/>
            <a:r>
              <a:rPr lang="hr-HR" sz="2500" dirty="0"/>
              <a:t>Primarni i sekundarni konstruktori</a:t>
            </a:r>
          </a:p>
          <a:p>
            <a:pPr lvl="1"/>
            <a:r>
              <a:rPr lang="hr-HR" sz="2500" dirty="0"/>
              <a:t>Sučelja</a:t>
            </a:r>
          </a:p>
          <a:p>
            <a:pPr lvl="1"/>
            <a:r>
              <a:rPr lang="hr-HR" sz="2500" dirty="0"/>
              <a:t>Podatkovne klase</a:t>
            </a:r>
          </a:p>
          <a:p>
            <a:pPr lvl="1"/>
            <a:r>
              <a:rPr lang="hr-HR" sz="2500" dirty="0"/>
              <a:t>Destrukturirajuće deklaracije</a:t>
            </a:r>
          </a:p>
          <a:p>
            <a:pPr lvl="1"/>
            <a:r>
              <a:rPr lang="hr-HR" sz="2500" dirty="0"/>
              <a:t>Ekstenzijske i funkcije konteksta</a:t>
            </a:r>
          </a:p>
          <a:p>
            <a:endParaRPr lang="hr-HR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8EA72E27-C375-4691-9093-9F3F43612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35832" r="53335" b="51475"/>
          <a:stretch/>
        </p:blipFill>
        <p:spPr>
          <a:xfrm>
            <a:off x="716112" y="436500"/>
            <a:ext cx="5771263" cy="1086880"/>
          </a:xfrm>
          <a:prstGeom prst="rect">
            <a:avLst/>
          </a:prstGeom>
        </p:spPr>
      </p:pic>
      <p:sp>
        <p:nvSpPr>
          <p:cNvPr id="5" name="Naslov 1">
            <a:extLst>
              <a:ext uri="{FF2B5EF4-FFF2-40B4-BE49-F238E27FC236}">
                <a16:creationId xmlns:a16="http://schemas.microsoft.com/office/drawing/2014/main" id="{1C81BE88-B6A1-4D31-9FF5-D51C3DE1468B}"/>
              </a:ext>
            </a:extLst>
          </p:cNvPr>
          <p:cNvSpPr txBox="1">
            <a:spLocks/>
          </p:cNvSpPr>
          <p:nvPr/>
        </p:nvSpPr>
        <p:spPr>
          <a:xfrm>
            <a:off x="2689754" y="724434"/>
            <a:ext cx="1823977" cy="64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b="1" dirty="0">
                <a:solidFill>
                  <a:schemeClr val="bg1"/>
                </a:solidFill>
              </a:rPr>
              <a:t>Kotlin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52BE44BC-9BA2-4DB5-9A6C-2CCD8E173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18" t="39325" r="52597" b="39806"/>
          <a:stretch/>
        </p:blipFill>
        <p:spPr>
          <a:xfrm>
            <a:off x="7628324" y="496964"/>
            <a:ext cx="2658524" cy="1816068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BA0F5433-6D4B-47B9-85B2-1880C556F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53" t="59445" r="48828" b="22222"/>
          <a:stretch/>
        </p:blipFill>
        <p:spPr>
          <a:xfrm>
            <a:off x="7328848" y="2695054"/>
            <a:ext cx="3498210" cy="166102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EBC8C86B-F356-4DA0-A21E-4E92DD22FD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46" t="67444" r="14733" b="18964"/>
          <a:stretch/>
        </p:blipFill>
        <p:spPr>
          <a:xfrm>
            <a:off x="7727140" y="4962835"/>
            <a:ext cx="2656199" cy="1207363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Poveznik: kutno 17">
            <a:extLst>
              <a:ext uri="{FF2B5EF4-FFF2-40B4-BE49-F238E27FC236}">
                <a16:creationId xmlns:a16="http://schemas.microsoft.com/office/drawing/2014/main" id="{E1554D47-9918-4C91-A543-6C4EE9217C9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991775" y="1404998"/>
            <a:ext cx="4636549" cy="1738544"/>
          </a:xfrm>
          <a:prstGeom prst="bentConnector3">
            <a:avLst>
              <a:gd name="adj1" fmla="val 7967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oveznik: kutno 20">
            <a:extLst>
              <a:ext uri="{FF2B5EF4-FFF2-40B4-BE49-F238E27FC236}">
                <a16:creationId xmlns:a16="http://schemas.microsoft.com/office/drawing/2014/main" id="{A7657631-95CC-4D51-8945-610288789EF9}"/>
              </a:ext>
            </a:extLst>
          </p:cNvPr>
          <p:cNvCxnSpPr>
            <a:cxnSpLocks/>
          </p:cNvCxnSpPr>
          <p:nvPr/>
        </p:nvCxnSpPr>
        <p:spPr>
          <a:xfrm>
            <a:off x="5646800" y="3959441"/>
            <a:ext cx="2080340" cy="161076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vni poveznik sa strelicom 41">
            <a:extLst>
              <a:ext uri="{FF2B5EF4-FFF2-40B4-BE49-F238E27FC236}">
                <a16:creationId xmlns:a16="http://schemas.microsoft.com/office/drawing/2014/main" id="{4C8E8310-2A2A-4FD2-8839-8817CCBDC1F2}"/>
              </a:ext>
            </a:extLst>
          </p:cNvPr>
          <p:cNvCxnSpPr/>
          <p:nvPr/>
        </p:nvCxnSpPr>
        <p:spPr>
          <a:xfrm>
            <a:off x="4030462" y="3525564"/>
            <a:ext cx="32983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91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0702ED1-9265-440A-855D-5C2372CEB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052" y="2405772"/>
            <a:ext cx="4029077" cy="3158266"/>
          </a:xfrm>
        </p:spPr>
        <p:txBody>
          <a:bodyPr/>
          <a:lstStyle/>
          <a:p>
            <a:r>
              <a:rPr lang="hr-HR" sz="2400" dirty="0"/>
              <a:t>Aplikacija za putovanja</a:t>
            </a:r>
          </a:p>
          <a:p>
            <a:r>
              <a:rPr lang="hr-HR" sz="2400" dirty="0"/>
              <a:t>Pisana u Kotlin programskom jeziku</a:t>
            </a:r>
          </a:p>
          <a:p>
            <a:r>
              <a:rPr lang="hr-HR" sz="2400" dirty="0"/>
              <a:t>Kod je podijeljen na više Kotlin i </a:t>
            </a:r>
            <a:r>
              <a:rPr lang="hr-HR" sz="2400" i="1" dirty="0"/>
              <a:t>layout</a:t>
            </a:r>
            <a:r>
              <a:rPr lang="hr-HR" sz="2400" dirty="0"/>
              <a:t> (.xml) datoteka</a:t>
            </a:r>
          </a:p>
          <a:p>
            <a:r>
              <a:rPr lang="hr-HR" sz="2400" dirty="0"/>
              <a:t>Domaće i strane recenzije</a:t>
            </a:r>
          </a:p>
          <a:p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8B93E23-F1F1-4999-8607-1E94CA3D7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35832" r="53335" b="51475"/>
          <a:stretch/>
        </p:blipFill>
        <p:spPr>
          <a:xfrm>
            <a:off x="632538" y="432906"/>
            <a:ext cx="5771263" cy="1086880"/>
          </a:xfrm>
          <a:prstGeom prst="rect">
            <a:avLst/>
          </a:prstGeom>
        </p:spPr>
      </p:pic>
      <p:sp>
        <p:nvSpPr>
          <p:cNvPr id="6" name="Naslov 1">
            <a:extLst>
              <a:ext uri="{FF2B5EF4-FFF2-40B4-BE49-F238E27FC236}">
                <a16:creationId xmlns:a16="http://schemas.microsoft.com/office/drawing/2014/main" id="{B3A246BB-41A7-4066-92FA-F3C86FE7DF18}"/>
              </a:ext>
            </a:extLst>
          </p:cNvPr>
          <p:cNvSpPr txBox="1">
            <a:spLocks/>
          </p:cNvSpPr>
          <p:nvPr/>
        </p:nvSpPr>
        <p:spPr>
          <a:xfrm>
            <a:off x="1125637" y="771933"/>
            <a:ext cx="4785064" cy="541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b="1" dirty="0">
                <a:solidFill>
                  <a:schemeClr val="bg1"/>
                </a:solidFill>
              </a:rPr>
              <a:t>Aplikacija „Hello World!”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FED5F6EE-D1D1-454B-9E0C-A8831F5FE90E}"/>
              </a:ext>
            </a:extLst>
          </p:cNvPr>
          <p:cNvPicPr/>
          <p:nvPr/>
        </p:nvPicPr>
        <p:blipFill rotWithShape="1">
          <a:blip r:embed="rId3"/>
          <a:srcRect l="26900" t="20009" r="52997" b="27340"/>
          <a:stretch/>
        </p:blipFill>
        <p:spPr bwMode="auto">
          <a:xfrm>
            <a:off x="2748500" y="2570050"/>
            <a:ext cx="2172402" cy="3314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575A02B9-9E5B-4DF6-81CD-25DA62659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71" t="50000" r="44322" b="28056"/>
          <a:stretch/>
        </p:blipFill>
        <p:spPr>
          <a:xfrm>
            <a:off x="8429625" y="509320"/>
            <a:ext cx="2333626" cy="1010466"/>
          </a:xfrm>
          <a:prstGeom prst="rect">
            <a:avLst/>
          </a:prstGeom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5F3FCED2-B50A-41D2-813D-B5A63F188F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19" t="44861" r="50000" b="17500"/>
          <a:stretch/>
        </p:blipFill>
        <p:spPr>
          <a:xfrm>
            <a:off x="470251" y="2863233"/>
            <a:ext cx="2172402" cy="3463067"/>
          </a:xfrm>
          <a:prstGeom prst="rect">
            <a:avLst/>
          </a:prstGeom>
        </p:spPr>
      </p:pic>
      <p:pic>
        <p:nvPicPr>
          <p:cNvPr id="14" name="Slika 13">
            <a:extLst>
              <a:ext uri="{FF2B5EF4-FFF2-40B4-BE49-F238E27FC236}">
                <a16:creationId xmlns:a16="http://schemas.microsoft.com/office/drawing/2014/main" id="{3FE99515-E815-4BEE-8781-81AF17BD08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703" t="34304" r="44453" b="27224"/>
          <a:stretch/>
        </p:blipFill>
        <p:spPr>
          <a:xfrm>
            <a:off x="5262666" y="1858813"/>
            <a:ext cx="227362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4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F809343-DF27-4EFC-AFFE-FA149515F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35832" r="53335" b="51475"/>
          <a:stretch/>
        </p:blipFill>
        <p:spPr>
          <a:xfrm>
            <a:off x="2745751" y="89728"/>
            <a:ext cx="5771263" cy="1086880"/>
          </a:xfrm>
          <a:prstGeom prst="rect">
            <a:avLst/>
          </a:prstGeom>
        </p:spPr>
      </p:pic>
      <p:sp>
        <p:nvSpPr>
          <p:cNvPr id="7" name="Naslov 1">
            <a:extLst>
              <a:ext uri="{FF2B5EF4-FFF2-40B4-BE49-F238E27FC236}">
                <a16:creationId xmlns:a16="http://schemas.microsoft.com/office/drawing/2014/main" id="{90E3CF87-47FD-43C3-83E2-0B1AD1638E5C}"/>
              </a:ext>
            </a:extLst>
          </p:cNvPr>
          <p:cNvSpPr txBox="1">
            <a:spLocks/>
          </p:cNvSpPr>
          <p:nvPr/>
        </p:nvSpPr>
        <p:spPr>
          <a:xfrm>
            <a:off x="3703468" y="391147"/>
            <a:ext cx="4785064" cy="541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b="1" dirty="0">
                <a:solidFill>
                  <a:schemeClr val="bg1"/>
                </a:solidFill>
              </a:rPr>
              <a:t>Testiranje aplikacije</a:t>
            </a:r>
          </a:p>
        </p:txBody>
      </p:sp>
      <p:pic>
        <p:nvPicPr>
          <p:cNvPr id="8" name="Rezervirano mjesto sadržaja 7">
            <a:extLst>
              <a:ext uri="{FF2B5EF4-FFF2-40B4-BE49-F238E27FC236}">
                <a16:creationId xmlns:a16="http://schemas.microsoft.com/office/drawing/2014/main" id="{A66168F3-B28B-4E48-AD13-6C014D9B8E2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1617" t="21949" r="1363" b="9726"/>
          <a:stretch/>
        </p:blipFill>
        <p:spPr bwMode="auto">
          <a:xfrm>
            <a:off x="0" y="1248055"/>
            <a:ext cx="12192000" cy="56277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65429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Prilagođen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AD4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339</Words>
  <Application>Microsoft Office PowerPoint</Application>
  <PresentationFormat>Široki zaslon</PresentationFormat>
  <Paragraphs>60</Paragraphs>
  <Slides>11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11</vt:i4>
      </vt:variant>
    </vt:vector>
  </HeadingPairs>
  <TitlesOfParts>
    <vt:vector size="17" baseType="lpstr">
      <vt:lpstr>Arial</vt:lpstr>
      <vt:lpstr>Bookman Old Style</vt:lpstr>
      <vt:lpstr>Calibri</vt:lpstr>
      <vt:lpstr>Calibri Light</vt:lpstr>
      <vt:lpstr>Rockwell</vt:lpstr>
      <vt:lpstr>Tema sustava Office</vt:lpstr>
      <vt:lpstr>RAZVOJ ANDROID APLIKACIJE „HELLO WORLD“ KORIŠTENJEM KOTLINA </vt:lpstr>
      <vt:lpstr>Sadržaj:</vt:lpstr>
      <vt:lpstr>Uvod u Android</vt:lpstr>
      <vt:lpstr>Android sustav</vt:lpstr>
      <vt:lpstr>Android Studio</vt:lpstr>
      <vt:lpstr>Kotlin</vt:lpstr>
      <vt:lpstr>PowerPoint prezentacija</vt:lpstr>
      <vt:lpstr>PowerPoint prezentacija</vt:lpstr>
      <vt:lpstr>PowerPoint prezentacija</vt:lpstr>
      <vt:lpstr>PowerPoint prezentacija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ANDROID APLIKACIJE „HELLO WORLD“ KORIŠTENJEM KOTLINA </dc:title>
  <dc:creator>Petra Lovrić</dc:creator>
  <cp:lastModifiedBy>Petra Lovrić</cp:lastModifiedBy>
  <cp:revision>19</cp:revision>
  <dcterms:created xsi:type="dcterms:W3CDTF">2020-07-14T21:50:23Z</dcterms:created>
  <dcterms:modified xsi:type="dcterms:W3CDTF">2020-07-16T15:27:04Z</dcterms:modified>
</cp:coreProperties>
</file>